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61" r:id="rId12"/>
    <p:sldId id="262" r:id="rId13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A"/>
    <a:srgbClr val="FF8000"/>
    <a:srgbClr val="FF9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28" autoAdjust="0"/>
    <p:restoredTop sz="94667"/>
  </p:normalViewPr>
  <p:slideViewPr>
    <p:cSldViewPr snapToGrid="0" snapToObjects="1">
      <p:cViewPr varScale="1">
        <p:scale>
          <a:sx n="70" d="100"/>
          <a:sy n="70" d="100"/>
        </p:scale>
        <p:origin x="48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099AD-C2B5-BA40-A718-613AC286CCC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BD1D1-0FF8-CE48-8D71-7228DF9029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62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0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22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233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8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46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2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887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407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510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724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011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E763-9F11-6645-97B7-3770C59E0796}" type="datetimeFigureOut">
              <a:rPr lang="da-DK" smtClean="0"/>
              <a:t>11-12-2019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617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78427" y="388088"/>
            <a:ext cx="1113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accent1">
                    <a:lumMod val="75000"/>
                  </a:schemeClr>
                </a:solidFill>
              </a:rPr>
              <a:t>FRIHED FOR ALLE I TRO OG TALE 2</a:t>
            </a:r>
          </a:p>
        </p:txBody>
      </p:sp>
      <p:sp>
        <p:nvSpPr>
          <p:cNvPr id="2" name="Rektangel 1"/>
          <p:cNvSpPr/>
          <p:nvPr/>
        </p:nvSpPr>
        <p:spPr>
          <a:xfrm>
            <a:off x="440015" y="4393431"/>
            <a:ext cx="40394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000" dirty="0" smtClean="0">
                <a:solidFill>
                  <a:schemeClr val="accent2"/>
                </a:solidFill>
              </a:rPr>
              <a:t>آزادی </a:t>
            </a:r>
            <a:r>
              <a:rPr lang="ar-IQ" sz="3000" dirty="0">
                <a:solidFill>
                  <a:schemeClr val="accent2"/>
                </a:solidFill>
              </a:rPr>
              <a:t>دین و </a:t>
            </a:r>
            <a:r>
              <a:rPr lang="ar-IQ" sz="3000" dirty="0" smtClean="0">
                <a:solidFill>
                  <a:schemeClr val="accent2"/>
                </a:solidFill>
              </a:rPr>
              <a:t>بیان</a:t>
            </a:r>
            <a:r>
              <a:rPr lang="ar-IQ" sz="3000" dirty="0">
                <a:solidFill>
                  <a:schemeClr val="accent2"/>
                </a:solidFill>
              </a:rPr>
              <a:t> برای </a:t>
            </a:r>
            <a:r>
              <a:rPr lang="ar-IQ" sz="3000" dirty="0" smtClean="0">
                <a:solidFill>
                  <a:schemeClr val="accent2"/>
                </a:solidFill>
              </a:rPr>
              <a:t>همە</a:t>
            </a:r>
            <a:endParaRPr lang="ar-IQ" sz="3000" dirty="0">
              <a:solidFill>
                <a:schemeClr val="accent2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297474" y="4393431"/>
            <a:ext cx="34147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000" dirty="0"/>
              <a:t>الحرية للجميع في</a:t>
            </a:r>
            <a:endParaRPr lang="da-DK" sz="3000" dirty="0"/>
          </a:p>
          <a:p>
            <a:pPr algn="ctr"/>
            <a:r>
              <a:rPr lang="ar-SA" sz="3000" dirty="0"/>
              <a:t> الاعتقاد والتعبير </a:t>
            </a:r>
            <a:endParaRPr lang="da-DK" sz="3000" dirty="0">
              <a:solidFill>
                <a:srgbClr val="002060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1"/>
          <a:stretch/>
        </p:blipFill>
        <p:spPr>
          <a:xfrm>
            <a:off x="4093484" y="1336732"/>
            <a:ext cx="4302457" cy="275478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4492647" y="4393431"/>
            <a:ext cx="3504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dirty="0" err="1">
                <a:solidFill>
                  <a:srgbClr val="7030A0"/>
                </a:solidFill>
              </a:rPr>
              <a:t>Freedom</a:t>
            </a:r>
            <a:r>
              <a:rPr lang="da-DK" sz="3000" dirty="0">
                <a:solidFill>
                  <a:srgbClr val="7030A0"/>
                </a:solidFill>
              </a:rPr>
              <a:t> of religion and </a:t>
            </a:r>
            <a:r>
              <a:rPr lang="da-DK" sz="3000" dirty="0" err="1">
                <a:solidFill>
                  <a:srgbClr val="7030A0"/>
                </a:solidFill>
              </a:rPr>
              <a:t>freedom</a:t>
            </a:r>
            <a:r>
              <a:rPr lang="da-DK" sz="3000" dirty="0">
                <a:solidFill>
                  <a:srgbClr val="7030A0"/>
                </a:solidFill>
              </a:rPr>
              <a:t> of speech for all!</a:t>
            </a:r>
          </a:p>
        </p:txBody>
      </p:sp>
    </p:spTree>
    <p:extLst>
      <p:ext uri="{BB962C8B-B14F-4D97-AF65-F5344CB8AC3E}">
        <p14:creationId xmlns:p14="http://schemas.microsoft.com/office/powerpoint/2010/main" val="21373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ledresultat for islam sunni og shia 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374" y="-373449"/>
            <a:ext cx="12684480" cy="71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0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05119" y="645459"/>
            <a:ext cx="6055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b="1"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da-DK" sz="2700" b="1">
                <a:solidFill>
                  <a:schemeClr val="accent1">
                    <a:lumMod val="75000"/>
                  </a:schemeClr>
                </a:solidFill>
              </a:rPr>
              <a:t>at konvertere </a:t>
            </a:r>
            <a:r>
              <a:rPr lang="da-DK" sz="2700" b="1" dirty="0">
                <a:solidFill>
                  <a:schemeClr val="accent1">
                    <a:lumMod val="75000"/>
                  </a:schemeClr>
                </a:solidFill>
              </a:rPr>
              <a:t>til kristendom skal man i oplæring som kristen i ½ år og døbes 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79206" y="1762582"/>
            <a:ext cx="62373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700" dirty="0"/>
              <a:t>من اجل التحول الی المسیحیة، یجب علی الشخص ان یتعلم المسیحیة في ٦ اشهر و بعدها يتعمد </a:t>
            </a:r>
          </a:p>
          <a:p>
            <a:pPr algn="r"/>
            <a:endParaRPr lang="da-DK" sz="2700" dirty="0"/>
          </a:p>
        </p:txBody>
      </p:sp>
      <p:sp>
        <p:nvSpPr>
          <p:cNvPr id="6" name="Tekstfelt 5"/>
          <p:cNvSpPr txBox="1"/>
          <p:nvPr/>
        </p:nvSpPr>
        <p:spPr>
          <a:xfrm>
            <a:off x="605118" y="2867795"/>
            <a:ext cx="6222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>
                <a:solidFill>
                  <a:srgbClr val="FFA03C"/>
                </a:solidFill>
              </a:rPr>
              <a:t>برای گرویدن به دین مسیحیت آدم باید ۶ ماه تحت تعلیم مسیحیت قرار بگیرد و غسل تعمید شود.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96" y="824025"/>
            <a:ext cx="4579366" cy="2561725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05118" y="4788873"/>
            <a:ext cx="6796979" cy="914396"/>
          </a:xfrm>
        </p:spPr>
        <p:txBody>
          <a:bodyPr>
            <a:normAutofit/>
          </a:bodyPr>
          <a:lstStyle/>
          <a:p>
            <a:pPr algn="l"/>
            <a:r>
              <a:rPr lang="da-DK" sz="2700" b="1" dirty="0">
                <a:solidFill>
                  <a:srgbClr val="7030A0"/>
                </a:solidFill>
              </a:rPr>
              <a:t>To </a:t>
            </a:r>
            <a:r>
              <a:rPr lang="da-DK" sz="2700" b="1" dirty="0" err="1">
                <a:solidFill>
                  <a:srgbClr val="7030A0"/>
                </a:solidFill>
              </a:rPr>
              <a:t>convert</a:t>
            </a:r>
            <a:r>
              <a:rPr lang="da-DK" sz="2700" b="1" dirty="0">
                <a:solidFill>
                  <a:srgbClr val="7030A0"/>
                </a:solidFill>
              </a:rPr>
              <a:t> to </a:t>
            </a:r>
            <a:r>
              <a:rPr lang="da-DK" sz="2700" b="1" dirty="0" err="1">
                <a:solidFill>
                  <a:srgbClr val="7030A0"/>
                </a:solidFill>
              </a:rPr>
              <a:t>Christianity</a:t>
            </a:r>
            <a:r>
              <a:rPr lang="da-DK" sz="2700" b="1" dirty="0">
                <a:solidFill>
                  <a:srgbClr val="7030A0"/>
                </a:solidFill>
              </a:rPr>
              <a:t>, </a:t>
            </a:r>
            <a:r>
              <a:rPr lang="da-DK" sz="2700" b="1" dirty="0" err="1">
                <a:solidFill>
                  <a:srgbClr val="7030A0"/>
                </a:solidFill>
              </a:rPr>
              <a:t>one</a:t>
            </a:r>
            <a:r>
              <a:rPr lang="da-DK" sz="2700" b="1" dirty="0">
                <a:solidFill>
                  <a:srgbClr val="7030A0"/>
                </a:solidFill>
              </a:rPr>
              <a:t> must </a:t>
            </a:r>
            <a:r>
              <a:rPr lang="da-DK" sz="2700" b="1" dirty="0" err="1">
                <a:solidFill>
                  <a:srgbClr val="7030A0"/>
                </a:solidFill>
              </a:rPr>
              <a:t>study</a:t>
            </a:r>
            <a:r>
              <a:rPr lang="da-DK" sz="2700" b="1" dirty="0">
                <a:solidFill>
                  <a:srgbClr val="7030A0"/>
                </a:solidFill>
              </a:rPr>
              <a:t> </a:t>
            </a:r>
            <a:r>
              <a:rPr lang="da-DK" sz="2700" b="1" dirty="0" err="1">
                <a:solidFill>
                  <a:srgbClr val="7030A0"/>
                </a:solidFill>
              </a:rPr>
              <a:t>Christianity</a:t>
            </a:r>
            <a:r>
              <a:rPr lang="da-DK" sz="2700" b="1" dirty="0">
                <a:solidFill>
                  <a:srgbClr val="7030A0"/>
                </a:solidFill>
              </a:rPr>
              <a:t> for ½ </a:t>
            </a:r>
            <a:r>
              <a:rPr lang="da-DK" sz="2700" b="1" dirty="0" err="1">
                <a:solidFill>
                  <a:srgbClr val="7030A0"/>
                </a:solidFill>
              </a:rPr>
              <a:t>year</a:t>
            </a:r>
            <a:r>
              <a:rPr lang="da-DK" sz="2700" b="1" dirty="0">
                <a:solidFill>
                  <a:srgbClr val="7030A0"/>
                </a:solidFill>
              </a:rPr>
              <a:t> and </a:t>
            </a:r>
            <a:r>
              <a:rPr lang="da-DK" sz="2700" b="1" dirty="0" err="1">
                <a:solidFill>
                  <a:srgbClr val="7030A0"/>
                </a:solidFill>
              </a:rPr>
              <a:t>be</a:t>
            </a:r>
            <a:r>
              <a:rPr lang="da-DK" sz="2700" b="1" dirty="0">
                <a:solidFill>
                  <a:srgbClr val="7030A0"/>
                </a:solidFill>
              </a:rPr>
              <a:t> </a:t>
            </a:r>
            <a:r>
              <a:rPr lang="da-DK" sz="2700" b="1" dirty="0" err="1">
                <a:solidFill>
                  <a:srgbClr val="7030A0"/>
                </a:solidFill>
              </a:rPr>
              <a:t>baptized</a:t>
            </a:r>
            <a:endParaRPr lang="da-DK" sz="2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8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021782" y="859506"/>
            <a:ext cx="8502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7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For at konvertere til islam skal man fremsige en trosbekendelse i moskeen foran en forsamling </a:t>
            </a:r>
            <a:endParaRPr lang="da-DK" sz="2700" b="1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393382" y="1522956"/>
            <a:ext cx="59977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700" b="0" i="0" dirty="0">
                <a:solidFill>
                  <a:srgbClr val="212121"/>
                </a:solidFill>
                <a:effectLst/>
                <a:latin typeface="Segoe UI" charset="0"/>
              </a:rPr>
              <a:t/>
            </a:r>
            <a:br>
              <a:rPr lang="ar-SA" sz="2700" b="0" i="0" dirty="0">
                <a:solidFill>
                  <a:srgbClr val="212121"/>
                </a:solidFill>
                <a:effectLst/>
                <a:latin typeface="Segoe UI" charset="0"/>
              </a:rPr>
            </a:br>
            <a:r>
              <a:rPr lang="ar-SA" sz="2700" b="0" i="0" dirty="0">
                <a:solidFill>
                  <a:srgbClr val="212121"/>
                </a:solidFill>
                <a:effectLst/>
                <a:latin typeface="Segoe UI" charset="0"/>
              </a:rPr>
              <a:t>اذا اراد الانسان اعتناق الاسلام فعليه النطق بالشهاد</a:t>
            </a:r>
            <a:r>
              <a:rPr lang="ar-IQ" sz="2700" b="0" i="0" dirty="0">
                <a:solidFill>
                  <a:srgbClr val="212121"/>
                </a:solidFill>
                <a:effectLst/>
                <a:latin typeface="Segoe UI" charset="0"/>
              </a:rPr>
              <a:t>ة</a:t>
            </a:r>
            <a:r>
              <a:rPr lang="ar-SA" sz="2700" b="0" i="0" dirty="0">
                <a:solidFill>
                  <a:srgbClr val="212121"/>
                </a:solidFill>
                <a:effectLst/>
                <a:latin typeface="Segoe UI" charset="0"/>
              </a:rPr>
              <a:t> في المسجد وامام جمع من المسلمين </a:t>
            </a:r>
          </a:p>
          <a:p>
            <a:r>
              <a:rPr lang="ar-SA" sz="2700" dirty="0"/>
              <a:t/>
            </a:r>
            <a:br>
              <a:rPr lang="ar-SA" sz="2700" dirty="0"/>
            </a:br>
            <a:endParaRPr lang="da-DK" sz="2700" dirty="0"/>
          </a:p>
        </p:txBody>
      </p:sp>
      <p:sp>
        <p:nvSpPr>
          <p:cNvPr id="7" name="Rektangel 6"/>
          <p:cNvSpPr/>
          <p:nvPr/>
        </p:nvSpPr>
        <p:spPr>
          <a:xfrm>
            <a:off x="2144937" y="3092616"/>
            <a:ext cx="724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700" dirty="0">
                <a:solidFill>
                  <a:srgbClr val="FFA03C"/>
                </a:solidFill>
              </a:rPr>
              <a:t>برای گرویدن به اسلام آدم باید در مسجد و در مقابل جمع شهادتین را ادا کند (بگوید )</a:t>
            </a:r>
            <a:endParaRPr lang="da-DK" sz="2700" dirty="0">
              <a:solidFill>
                <a:srgbClr val="FFA03C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523019" y="4230235"/>
            <a:ext cx="7738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700" b="1" dirty="0">
                <a:solidFill>
                  <a:srgbClr val="7030A0"/>
                </a:solidFill>
              </a:rPr>
              <a:t>To </a:t>
            </a:r>
            <a:r>
              <a:rPr lang="da-DK" sz="2700" b="1" dirty="0" err="1">
                <a:solidFill>
                  <a:srgbClr val="7030A0"/>
                </a:solidFill>
              </a:rPr>
              <a:t>convert</a:t>
            </a:r>
            <a:r>
              <a:rPr lang="da-DK" sz="2700" b="1" dirty="0">
                <a:solidFill>
                  <a:srgbClr val="7030A0"/>
                </a:solidFill>
              </a:rPr>
              <a:t> to Islam, </a:t>
            </a:r>
            <a:r>
              <a:rPr lang="da-DK" sz="2700" b="1" dirty="0" err="1">
                <a:solidFill>
                  <a:srgbClr val="7030A0"/>
                </a:solidFill>
              </a:rPr>
              <a:t>one</a:t>
            </a:r>
            <a:r>
              <a:rPr lang="da-DK" sz="2700" b="1" dirty="0">
                <a:solidFill>
                  <a:srgbClr val="7030A0"/>
                </a:solidFill>
              </a:rPr>
              <a:t> must </a:t>
            </a:r>
            <a:r>
              <a:rPr lang="da-DK" sz="2700" b="1" dirty="0" err="1">
                <a:solidFill>
                  <a:srgbClr val="7030A0"/>
                </a:solidFill>
              </a:rPr>
              <a:t>recite</a:t>
            </a:r>
            <a:r>
              <a:rPr lang="da-DK" sz="2700" b="1" dirty="0">
                <a:solidFill>
                  <a:srgbClr val="7030A0"/>
                </a:solidFill>
              </a:rPr>
              <a:t> the </a:t>
            </a:r>
            <a:r>
              <a:rPr lang="da-DK" sz="2700" b="1" dirty="0" err="1">
                <a:solidFill>
                  <a:srgbClr val="7030A0"/>
                </a:solidFill>
              </a:rPr>
              <a:t>creed</a:t>
            </a:r>
            <a:r>
              <a:rPr lang="da-DK" sz="2700" b="1" dirty="0">
                <a:solidFill>
                  <a:srgbClr val="7030A0"/>
                </a:solidFill>
              </a:rPr>
              <a:t> in the </a:t>
            </a:r>
            <a:r>
              <a:rPr lang="da-DK" sz="2700" b="1" dirty="0" err="1">
                <a:solidFill>
                  <a:srgbClr val="7030A0"/>
                </a:solidFill>
              </a:rPr>
              <a:t>mosque</a:t>
            </a:r>
            <a:r>
              <a:rPr lang="da-DK" sz="2700" b="1" dirty="0">
                <a:solidFill>
                  <a:srgbClr val="7030A0"/>
                </a:solidFill>
              </a:rPr>
              <a:t> in front of a </a:t>
            </a:r>
            <a:r>
              <a:rPr lang="da-DK" sz="2700" b="1" dirty="0" err="1">
                <a:solidFill>
                  <a:srgbClr val="7030A0"/>
                </a:solidFill>
              </a:rPr>
              <a:t>group</a:t>
            </a:r>
            <a:r>
              <a:rPr lang="da-DK" sz="2700" b="1" dirty="0">
                <a:solidFill>
                  <a:srgbClr val="7030A0"/>
                </a:solidFill>
              </a:rPr>
              <a:t> of </a:t>
            </a:r>
            <a:r>
              <a:rPr lang="da-DK" sz="2700" b="1" dirty="0" err="1">
                <a:solidFill>
                  <a:srgbClr val="7030A0"/>
                </a:solidFill>
              </a:rPr>
              <a:t>people</a:t>
            </a:r>
            <a:endParaRPr lang="da-DK" sz="2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94" y="800239"/>
            <a:ext cx="3681984" cy="370636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8459211" y="112559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5 %  er muslimer 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628048" y="214619"/>
            <a:ext cx="667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accent1">
                    <a:lumMod val="75000"/>
                  </a:schemeClr>
                </a:solidFill>
              </a:rPr>
              <a:t>I Danmark er </a:t>
            </a:r>
            <a:r>
              <a:rPr lang="is-IS" sz="36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da-DK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Lige pilforbindelse 7"/>
          <p:cNvCxnSpPr/>
          <p:nvPr/>
        </p:nvCxnSpPr>
        <p:spPr>
          <a:xfrm flipH="1" flipV="1">
            <a:off x="3335185" y="1576454"/>
            <a:ext cx="1697393" cy="99480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591985" y="1014201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chemeClr val="accent1">
                    <a:lumMod val="75000"/>
                  </a:schemeClr>
                </a:solidFill>
              </a:rPr>
              <a:t>75 </a:t>
            </a:r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%  er medlem af Folkekirken</a:t>
            </a:r>
          </a:p>
        </p:txBody>
      </p:sp>
      <p:cxnSp>
        <p:nvCxnSpPr>
          <p:cNvPr id="13" name="Lige pilforbindelse 12"/>
          <p:cNvCxnSpPr/>
          <p:nvPr/>
        </p:nvCxnSpPr>
        <p:spPr>
          <a:xfrm flipV="1">
            <a:off x="6923618" y="1491254"/>
            <a:ext cx="1347939" cy="54997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 flipV="1">
            <a:off x="6992591" y="2653423"/>
            <a:ext cx="1347939" cy="20005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felt 18"/>
          <p:cNvSpPr txBox="1"/>
          <p:nvPr/>
        </p:nvSpPr>
        <p:spPr>
          <a:xfrm>
            <a:off x="8496127" y="2274036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smtClean="0">
                <a:solidFill>
                  <a:schemeClr val="accent1">
                    <a:lumMod val="75000"/>
                  </a:schemeClr>
                </a:solidFill>
              </a:rPr>
              <a:t>20 </a:t>
            </a:r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%  er ikke religiøse eller tilhører mindre religiøse grupper</a:t>
            </a:r>
          </a:p>
        </p:txBody>
      </p:sp>
      <p:sp>
        <p:nvSpPr>
          <p:cNvPr id="3" name="Rektangel 2"/>
          <p:cNvSpPr/>
          <p:nvPr/>
        </p:nvSpPr>
        <p:spPr>
          <a:xfrm>
            <a:off x="314000" y="4275326"/>
            <a:ext cx="4871833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AE" sz="2000" dirty="0">
                <a:latin typeface="Calibri" charset="0"/>
                <a:ea typeface="Calibri" charset="0"/>
              </a:rPr>
              <a:t>في الدنمارك</a:t>
            </a:r>
            <a:endParaRPr lang="da-DK" sz="2000" dirty="0" smtClean="0">
              <a:latin typeface="Calibri" charset="0"/>
              <a:ea typeface="Calibri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IQ" sz="2000" dirty="0" smtClean="0">
                <a:latin typeface="Calibri" charset="0"/>
                <a:ea typeface="Calibri" charset="0"/>
              </a:rPr>
              <a:t>٨٠ </a:t>
            </a:r>
            <a:r>
              <a:rPr lang="ar-IQ" sz="2000" dirty="0" smtClean="0">
                <a:latin typeface="Calibri" charset="0"/>
                <a:ea typeface="Calibri" charset="0"/>
                <a:sym typeface="Symbol" panose="05050102010706020507" pitchFamily="18" charset="2"/>
              </a:rPr>
              <a:t></a:t>
            </a:r>
            <a:r>
              <a:rPr lang="da-DK" sz="2000" dirty="0" smtClean="0">
                <a:latin typeface="Calibri" charset="0"/>
                <a:ea typeface="Calibri" charset="0"/>
                <a:sym typeface="Symbol" panose="05050102010706020507" pitchFamily="18" charset="2"/>
              </a:rPr>
              <a:t> </a:t>
            </a:r>
            <a:r>
              <a:rPr lang="ar-IQ" sz="2000" dirty="0" smtClean="0">
                <a:latin typeface="Calibri" charset="0"/>
                <a:ea typeface="Calibri" charset="0"/>
              </a:rPr>
              <a:t>عضو </a:t>
            </a:r>
            <a:r>
              <a:rPr lang="ar-IQ" sz="2000" dirty="0">
                <a:latin typeface="Calibri" charset="0"/>
                <a:ea typeface="Calibri" charset="0"/>
              </a:rPr>
              <a:t>في الکنیسة</a:t>
            </a:r>
            <a:r>
              <a:rPr lang="en-US" sz="2000" dirty="0">
                <a:latin typeface="Calibri" charset="0"/>
                <a:ea typeface="Calibri" charset="0"/>
              </a:rPr>
              <a:t>    </a:t>
            </a:r>
            <a:r>
              <a:rPr lang="ar-IQ" sz="2000" dirty="0">
                <a:latin typeface="Calibri" charset="0"/>
                <a:ea typeface="Calibri" charset="0"/>
              </a:rPr>
              <a:t> </a:t>
            </a:r>
            <a:endParaRPr lang="da-DK" sz="20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2000" dirty="0" smtClean="0">
                <a:latin typeface="Calibri" charset="0"/>
                <a:ea typeface="Calibri" charset="0"/>
              </a:rPr>
              <a:t>٥ </a:t>
            </a:r>
            <a:r>
              <a:rPr lang="ar-IQ" sz="2000" dirty="0">
                <a:latin typeface="Calibri" charset="0"/>
                <a:ea typeface="Calibri" charset="0"/>
                <a:sym typeface="Symbol" panose="05050102010706020507" pitchFamily="18" charset="2"/>
              </a:rPr>
              <a:t></a:t>
            </a:r>
            <a:r>
              <a:rPr lang="ar-IQ" sz="2000" dirty="0" smtClean="0">
                <a:latin typeface="Calibri" charset="0"/>
                <a:ea typeface="Calibri" charset="0"/>
              </a:rPr>
              <a:t> </a:t>
            </a:r>
            <a:r>
              <a:rPr lang="ar-IQ" sz="2000" dirty="0">
                <a:latin typeface="Calibri" charset="0"/>
                <a:ea typeface="Calibri" charset="0"/>
              </a:rPr>
              <a:t>من المسلمین</a:t>
            </a:r>
            <a:endParaRPr lang="fa-IR" sz="2000" dirty="0">
              <a:latin typeface="Calibri" charset="0"/>
              <a:ea typeface="Calibri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000" dirty="0" smtClean="0">
                <a:latin typeface="Calibri" charset="0"/>
                <a:ea typeface="Calibri" charset="0"/>
                <a:cs typeface="Arial" charset="0"/>
              </a:rPr>
              <a:t>۱۵</a:t>
            </a:r>
            <a:r>
              <a:rPr lang="ar-IQ" sz="2000" dirty="0">
                <a:latin typeface="Calibri" charset="0"/>
                <a:ea typeface="Calibri" charset="0"/>
                <a:sym typeface="Symbol" panose="05050102010706020507" pitchFamily="18" charset="2"/>
              </a:rPr>
              <a:t> </a:t>
            </a:r>
            <a:r>
              <a:rPr lang="fa-IR" sz="2000" dirty="0" smtClean="0">
                <a:latin typeface="Calibri" charset="0"/>
                <a:ea typeface="Calibri" charset="0"/>
                <a:cs typeface="Arial" charset="0"/>
              </a:rPr>
              <a:t> </a:t>
            </a:r>
            <a:r>
              <a:rPr lang="fa-IR" sz="2000" dirty="0">
                <a:latin typeface="Calibri" charset="0"/>
                <a:ea typeface="Calibri" charset="0"/>
                <a:cs typeface="Arial" charset="0"/>
              </a:rPr>
              <a:t>لا یعتقدون بشئ او ینضمون الی ادیان مختلفه </a:t>
            </a:r>
            <a:endParaRPr lang="da-DK" sz="2000" dirty="0">
              <a:latin typeface="Calibri" charset="0"/>
              <a:ea typeface="Calibri" charset="0"/>
              <a:cs typeface="Arial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latin typeface="Calibri" charset="0"/>
                <a:ea typeface="Calibri" charset="0"/>
              </a:rPr>
              <a:t>      </a:t>
            </a:r>
            <a:r>
              <a:rPr lang="en-US" sz="2000" dirty="0">
                <a:latin typeface="Calibri" charset="0"/>
                <a:ea typeface="Calibri" charset="0"/>
              </a:rPr>
              <a:t>  </a:t>
            </a:r>
            <a:endParaRPr lang="da-DK" sz="20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490646" y="4248673"/>
            <a:ext cx="3561822" cy="2030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در دانمارک </a:t>
            </a:r>
            <a:endParaRPr lang="da-DK" sz="2000" dirty="0" smtClean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%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٨٠ </a:t>
            </a: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در کلیسای </a:t>
            </a: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ملی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عضو هستند 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% ٥ مسلمان هستند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% ١٥ مذهب ندارند، یا </a:t>
            </a: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متعلق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بە </a:t>
            </a: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گروه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های کوچکتر </a:t>
            </a: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مذهبی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هستند.</a:t>
            </a:r>
            <a:endParaRPr lang="da-DK" sz="2000" dirty="0">
              <a:solidFill>
                <a:srgbClr val="FF8000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2481942" y="237706"/>
            <a:ext cx="1060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80 %  er kristne i Danmark, men kun 4 % går jævnligt i kirke.</a:t>
            </a:r>
          </a:p>
          <a:p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Men mange går i kirke til kristne overgangsritualer.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31905" r="27543" b="23536"/>
          <a:stretch/>
        </p:blipFill>
        <p:spPr>
          <a:xfrm>
            <a:off x="478973" y="1221100"/>
            <a:ext cx="2002969" cy="219068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36825" r="-160" b="32858"/>
          <a:stretch/>
        </p:blipFill>
        <p:spPr>
          <a:xfrm>
            <a:off x="2481942" y="1221100"/>
            <a:ext cx="4060212" cy="21906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34444" r="7447" b="31429"/>
          <a:stretch/>
        </p:blipFill>
        <p:spPr>
          <a:xfrm>
            <a:off x="6542154" y="1221100"/>
            <a:ext cx="3005817" cy="219068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6" t="36349" b="32064"/>
          <a:stretch/>
        </p:blipFill>
        <p:spPr>
          <a:xfrm>
            <a:off x="9547971" y="1221100"/>
            <a:ext cx="2203591" cy="2166258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1295400" y="3504461"/>
            <a:ext cx="6422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DÅB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641191" y="3504461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KONFIRMATION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7848600" y="3540507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BRYLLUP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10009848" y="3516129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BEGRAVELSE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1693334" y="4038566"/>
            <a:ext cx="869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000" dirty="0"/>
              <a:t> في الدنمارک </a:t>
            </a:r>
            <a:r>
              <a:rPr lang="ar-IQ" sz="2000" dirty="0" smtClean="0"/>
              <a:t>٨٠</a:t>
            </a:r>
            <a:r>
              <a:rPr lang="ar-IQ" sz="2000" dirty="0" smtClean="0">
                <a:latin typeface="Calibri" charset="0"/>
                <a:ea typeface="Calibri" charset="0"/>
                <a:sym typeface="Symbol" panose="05050102010706020507" pitchFamily="18" charset="2"/>
              </a:rPr>
              <a:t> </a:t>
            </a:r>
            <a:r>
              <a:rPr lang="ar-IQ" sz="2000" dirty="0">
                <a:latin typeface="Calibri" charset="0"/>
                <a:ea typeface="Calibri" charset="0"/>
                <a:sym typeface="Symbol" panose="05050102010706020507" pitchFamily="18" charset="2"/>
              </a:rPr>
              <a:t></a:t>
            </a:r>
            <a:r>
              <a:rPr lang="ar-IQ" sz="2000" dirty="0" smtClean="0"/>
              <a:t> </a:t>
            </a:r>
            <a:r>
              <a:rPr lang="ar-IQ" sz="2000" dirty="0"/>
              <a:t>من المسیحیین، و لکن ٤۰ </a:t>
            </a:r>
            <a:r>
              <a:rPr lang="ar-IQ" sz="2000" dirty="0" smtClean="0">
                <a:latin typeface="Calibri" charset="0"/>
                <a:ea typeface="Calibri" charset="0"/>
                <a:sym typeface="Symbol" panose="05050102010706020507" pitchFamily="18" charset="2"/>
              </a:rPr>
              <a:t></a:t>
            </a:r>
            <a:r>
              <a:rPr lang="ar-IQ" sz="2000" dirty="0" smtClean="0"/>
              <a:t> </a:t>
            </a:r>
            <a:r>
              <a:rPr lang="fa-IR" sz="2000" dirty="0"/>
              <a:t>منهم فقط </a:t>
            </a:r>
            <a:r>
              <a:rPr lang="ar-IQ" sz="2000" dirty="0"/>
              <a:t>یذهبون للکنیسة بانتظام.</a:t>
            </a:r>
            <a:endParaRPr lang="fa-IR" sz="2000" dirty="0"/>
          </a:p>
          <a:p>
            <a:pPr algn="r"/>
            <a:r>
              <a:rPr lang="ar-IQ" sz="2000" dirty="0"/>
              <a:t> </a:t>
            </a:r>
            <a:r>
              <a:rPr lang="fa-IR" sz="2000" dirty="0"/>
              <a:t>والاخرون </a:t>
            </a:r>
            <a:r>
              <a:rPr lang="ar-IQ" sz="2000" dirty="0"/>
              <a:t> یذهبون </a:t>
            </a:r>
            <a:r>
              <a:rPr lang="fa-IR" sz="2000" dirty="0"/>
              <a:t>ً</a:t>
            </a:r>
            <a:r>
              <a:rPr lang="ar-IQ" sz="2000" dirty="0"/>
              <a:t>للکنیسة</a:t>
            </a:r>
            <a:r>
              <a:rPr lang="fa-IR" sz="2000" dirty="0"/>
              <a:t> لاداء الطقوس فیً </a:t>
            </a:r>
            <a:r>
              <a:rPr lang="ar-IQ" sz="2000" dirty="0"/>
              <a:t>المناسبات المسیحیة</a:t>
            </a:r>
            <a:r>
              <a:rPr lang="fa-IR" sz="2000" dirty="0"/>
              <a:t> فقط.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2481942" y="5700200"/>
            <a:ext cx="895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7030A0"/>
                </a:solidFill>
              </a:rPr>
              <a:t>80% </a:t>
            </a:r>
            <a:r>
              <a:rPr lang="da-DK" sz="2000" b="1" dirty="0" err="1">
                <a:solidFill>
                  <a:srgbClr val="7030A0"/>
                </a:solidFill>
              </a:rPr>
              <a:t>are</a:t>
            </a:r>
            <a:r>
              <a:rPr lang="da-DK" sz="2000" b="1" dirty="0">
                <a:solidFill>
                  <a:srgbClr val="7030A0"/>
                </a:solidFill>
              </a:rPr>
              <a:t> Christians in Denmark, but </a:t>
            </a:r>
            <a:r>
              <a:rPr lang="da-DK" sz="2000" b="1" dirty="0" err="1">
                <a:solidFill>
                  <a:srgbClr val="7030A0"/>
                </a:solidFill>
              </a:rPr>
              <a:t>only</a:t>
            </a:r>
            <a:r>
              <a:rPr lang="da-DK" sz="2000" b="1" dirty="0">
                <a:solidFill>
                  <a:srgbClr val="7030A0"/>
                </a:solidFill>
              </a:rPr>
              <a:t> 3-4% </a:t>
            </a:r>
            <a:r>
              <a:rPr lang="da-DK" sz="2000" b="1" dirty="0" err="1">
                <a:solidFill>
                  <a:srgbClr val="7030A0"/>
                </a:solidFill>
              </a:rPr>
              <a:t>attend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church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regularly</a:t>
            </a:r>
            <a:endParaRPr lang="da-DK" sz="2000" b="1" dirty="0">
              <a:solidFill>
                <a:srgbClr val="7030A0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3665403" y="4929174"/>
            <a:ext cx="6727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solidFill>
                  <a:srgbClr val="FF8000"/>
                </a:solidFill>
              </a:rPr>
              <a:t>در </a:t>
            </a:r>
            <a:r>
              <a:rPr lang="fa-IR" sz="2000" dirty="0" smtClean="0">
                <a:solidFill>
                  <a:srgbClr val="FF8000"/>
                </a:solidFill>
              </a:rPr>
              <a:t>دانمارک</a:t>
            </a:r>
            <a:r>
              <a:rPr lang="ar-IQ" sz="2000" dirty="0" smtClean="0">
                <a:solidFill>
                  <a:srgbClr val="FF8000"/>
                </a:solidFill>
              </a:rPr>
              <a:t> ٨٠</a:t>
            </a:r>
            <a:r>
              <a:rPr lang="fa-IR" sz="2000" dirty="0">
                <a:solidFill>
                  <a:srgbClr val="FF8000"/>
                </a:solidFill>
              </a:rPr>
              <a:t> ٪  </a:t>
            </a:r>
            <a:r>
              <a:rPr lang="fa-IR" sz="2000" dirty="0" smtClean="0">
                <a:solidFill>
                  <a:srgbClr val="FF8000"/>
                </a:solidFill>
              </a:rPr>
              <a:t>مسیحی هستند، اما تنها </a:t>
            </a:r>
            <a:r>
              <a:rPr lang="ar-IQ" sz="2000" dirty="0" smtClean="0">
                <a:solidFill>
                  <a:srgbClr val="FF8000"/>
                </a:solidFill>
              </a:rPr>
              <a:t>٤</a:t>
            </a:r>
            <a:r>
              <a:rPr lang="fa-IR" sz="2000" dirty="0">
                <a:solidFill>
                  <a:srgbClr val="FF8000"/>
                </a:solidFill>
              </a:rPr>
              <a:t> ٪ بطور منظم </a:t>
            </a:r>
            <a:r>
              <a:rPr lang="fa-IR" sz="2000" dirty="0" smtClean="0">
                <a:solidFill>
                  <a:srgbClr val="FF8000"/>
                </a:solidFill>
              </a:rPr>
              <a:t>به کلیسا می روند.</a:t>
            </a:r>
            <a:br>
              <a:rPr lang="fa-IR" sz="2000" dirty="0" smtClean="0">
                <a:solidFill>
                  <a:srgbClr val="FF8000"/>
                </a:solidFill>
              </a:rPr>
            </a:br>
            <a:r>
              <a:rPr lang="fa-IR" sz="2000" dirty="0" smtClean="0">
                <a:solidFill>
                  <a:srgbClr val="FF8000"/>
                </a:solidFill>
              </a:rPr>
              <a:t> </a:t>
            </a:r>
            <a:r>
              <a:rPr lang="fa-IR" sz="2000" dirty="0">
                <a:solidFill>
                  <a:srgbClr val="FF8000"/>
                </a:solidFill>
              </a:rPr>
              <a:t> اما بسیاری برای مراسم مذهبی مسیحی به کلیسا نمی </a:t>
            </a:r>
            <a:r>
              <a:rPr lang="fa-IR" sz="2000" dirty="0" smtClean="0">
                <a:solidFill>
                  <a:srgbClr val="FF8000"/>
                </a:solidFill>
              </a:rPr>
              <a:t>روند.</a:t>
            </a:r>
            <a:endParaRPr lang="da-DK" sz="2000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0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649921" y="449295"/>
            <a:ext cx="5431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chemeClr val="accent1">
                    <a:lumMod val="75000"/>
                  </a:schemeClr>
                </a:solidFill>
              </a:rPr>
              <a:t>Gudstjeneste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Trosbekendelse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Salmer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Ordet: bibeltekst og prædiken 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Bøn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Altergang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Velsigelsen 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47" y="463269"/>
            <a:ext cx="4411725" cy="3308794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649921" y="4418781"/>
            <a:ext cx="3792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000" dirty="0"/>
              <a:t> </a:t>
            </a:r>
            <a:endParaRPr lang="da-DK" sz="2000" dirty="0"/>
          </a:p>
          <a:p>
            <a:pPr algn="r"/>
            <a:r>
              <a:rPr lang="ar-IQ" sz="2000" dirty="0"/>
              <a:t>العبادة </a:t>
            </a:r>
            <a:endParaRPr lang="da-DK" sz="2000" dirty="0"/>
          </a:p>
          <a:p>
            <a:pPr algn="r"/>
            <a:r>
              <a:rPr lang="ar-IQ" sz="2000" dirty="0"/>
              <a:t>العقیدة  ـ  التراتیل  و النشید  ـ نص من کتاب المقدس  ـ خطبة  ـ  الدعاء و البرکة</a:t>
            </a:r>
            <a:endParaRPr lang="fa-IR" sz="2000" dirty="0"/>
          </a:p>
          <a:p>
            <a:pPr algn="r"/>
            <a:r>
              <a:rPr lang="fa-IR" sz="2000" dirty="0"/>
              <a:t>المسیحيين یذهبون للکنیسه یوم الاحد لأن السيد المسیح بعث یوم الاحد  </a:t>
            </a:r>
          </a:p>
          <a:p>
            <a:pPr algn="r"/>
            <a:endParaRPr lang="da-DK" sz="2000" dirty="0"/>
          </a:p>
        </p:txBody>
      </p:sp>
      <p:sp>
        <p:nvSpPr>
          <p:cNvPr id="7" name="Tekstfelt 6"/>
          <p:cNvSpPr txBox="1"/>
          <p:nvPr/>
        </p:nvSpPr>
        <p:spPr>
          <a:xfrm>
            <a:off x="1649921" y="3951440"/>
            <a:ext cx="1076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7030A0"/>
                </a:solidFill>
              </a:rPr>
              <a:t>Christians </a:t>
            </a:r>
            <a:r>
              <a:rPr lang="da-DK" sz="2000" b="1" dirty="0">
                <a:solidFill>
                  <a:srgbClr val="7030A0"/>
                </a:solidFill>
              </a:rPr>
              <a:t>go to </a:t>
            </a:r>
            <a:r>
              <a:rPr lang="da-DK" sz="2000" b="1" dirty="0" err="1">
                <a:solidFill>
                  <a:srgbClr val="7030A0"/>
                </a:solidFill>
              </a:rPr>
              <a:t>church</a:t>
            </a:r>
            <a:r>
              <a:rPr lang="da-DK" sz="2000" b="1" dirty="0">
                <a:solidFill>
                  <a:srgbClr val="7030A0"/>
                </a:solidFill>
              </a:rPr>
              <a:t> on </a:t>
            </a:r>
            <a:r>
              <a:rPr lang="da-DK" sz="2000" b="1" dirty="0" err="1">
                <a:solidFill>
                  <a:srgbClr val="7030A0"/>
                </a:solidFill>
              </a:rPr>
              <a:t>Sundays</a:t>
            </a:r>
            <a:r>
              <a:rPr lang="da-DK" sz="2000" b="1" dirty="0">
                <a:solidFill>
                  <a:srgbClr val="7030A0"/>
                </a:solidFill>
              </a:rPr>
              <a:t>, </a:t>
            </a:r>
            <a:r>
              <a:rPr lang="da-DK" sz="2000" b="1" dirty="0" err="1">
                <a:solidFill>
                  <a:srgbClr val="7030A0"/>
                </a:solidFill>
              </a:rPr>
              <a:t>because</a:t>
            </a:r>
            <a:r>
              <a:rPr lang="da-DK" sz="2000" b="1" dirty="0">
                <a:solidFill>
                  <a:srgbClr val="7030A0"/>
                </a:solidFill>
              </a:rPr>
              <a:t> Jesus rose form the </a:t>
            </a:r>
            <a:r>
              <a:rPr lang="da-DK" sz="2000" b="1" dirty="0" err="1">
                <a:solidFill>
                  <a:srgbClr val="7030A0"/>
                </a:solidFill>
              </a:rPr>
              <a:t>dead</a:t>
            </a:r>
            <a:r>
              <a:rPr lang="da-DK" sz="2000" b="1" dirty="0">
                <a:solidFill>
                  <a:srgbClr val="7030A0"/>
                </a:solidFill>
              </a:rPr>
              <a:t> on a </a:t>
            </a:r>
            <a:r>
              <a:rPr lang="da-DK" sz="2000" b="1" dirty="0" err="1">
                <a:solidFill>
                  <a:srgbClr val="7030A0"/>
                </a:solidFill>
              </a:rPr>
              <a:t>Sunday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5539448" y="4234575"/>
            <a:ext cx="5202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000" dirty="0">
                <a:solidFill>
                  <a:srgbClr val="FF8000"/>
                </a:solidFill>
              </a:rPr>
              <a:t>مراسم عبادی</a:t>
            </a:r>
          </a:p>
          <a:p>
            <a:pPr algn="r"/>
            <a:r>
              <a:rPr lang="ar-IQ" sz="2000" dirty="0">
                <a:solidFill>
                  <a:srgbClr val="FF8000"/>
                </a:solidFill>
              </a:rPr>
              <a:t>شهادتین ـ سرودهای مذهبی ـ موعظه: متن انجیل و خطابه ـ دعا ـ مراسم محراب ـ برکت دادن</a:t>
            </a:r>
          </a:p>
          <a:p>
            <a:pPr algn="r"/>
            <a:r>
              <a:rPr lang="ar-IQ" sz="2000" dirty="0">
                <a:solidFill>
                  <a:srgbClr val="FF8000"/>
                </a:solidFill>
              </a:rPr>
              <a:t>مسیحیان روزهای یکشنبه به کلیسا می روند چون مسیح روز یکشنبه عروج کرد.  </a:t>
            </a:r>
            <a:endParaRPr lang="da-DK" sz="2000" dirty="0">
              <a:solidFill>
                <a:srgbClr val="FF8000"/>
              </a:solidFill>
            </a:endParaRPr>
          </a:p>
          <a:p>
            <a:pPr algn="r"/>
            <a:endParaRPr lang="da-DK" sz="2000" dirty="0">
              <a:solidFill>
                <a:srgbClr val="FF8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649921" y="3125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>
                <a:solidFill>
                  <a:schemeClr val="accent1">
                    <a:lumMod val="75000"/>
                  </a:schemeClr>
                </a:solidFill>
              </a:rPr>
              <a:t>Kristne går i kirke om søndagen, 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fordi Jesus genopstod på en søndag.  </a:t>
            </a:r>
          </a:p>
        </p:txBody>
      </p:sp>
    </p:spTree>
    <p:extLst>
      <p:ext uri="{BB962C8B-B14F-4D97-AF65-F5344CB8AC3E}">
        <p14:creationId xmlns:p14="http://schemas.microsoft.com/office/powerpoint/2010/main" val="132122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741406" y="519387"/>
            <a:ext cx="569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b="1" dirty="0">
                <a:solidFill>
                  <a:schemeClr val="accent1">
                    <a:lumMod val="75000"/>
                  </a:schemeClr>
                </a:solidFill>
              </a:rPr>
              <a:t>5 % er muslimer i Danmark og ca. 30% af alle muslimske mænd går i moskeen til fredagsbøn. </a:t>
            </a:r>
          </a:p>
          <a:p>
            <a:endParaRPr lang="da-DK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54" y="519387"/>
            <a:ext cx="4027714" cy="274284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061247" y="5100365"/>
            <a:ext cx="742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b="1" dirty="0">
                <a:solidFill>
                  <a:srgbClr val="7030A0"/>
                </a:solidFill>
              </a:rPr>
              <a:t>5% </a:t>
            </a:r>
            <a:r>
              <a:rPr lang="da-DK" sz="2700" b="1" dirty="0" err="1">
                <a:solidFill>
                  <a:srgbClr val="7030A0"/>
                </a:solidFill>
              </a:rPr>
              <a:t>are</a:t>
            </a:r>
            <a:r>
              <a:rPr lang="da-DK" sz="2700" b="1" dirty="0">
                <a:solidFill>
                  <a:srgbClr val="7030A0"/>
                </a:solidFill>
              </a:rPr>
              <a:t> muslims in Denmark and </a:t>
            </a:r>
            <a:r>
              <a:rPr lang="da-DK" sz="2700" b="1" dirty="0" err="1">
                <a:solidFill>
                  <a:srgbClr val="7030A0"/>
                </a:solidFill>
              </a:rPr>
              <a:t>about</a:t>
            </a:r>
            <a:r>
              <a:rPr lang="da-DK" sz="2700" b="1" dirty="0">
                <a:solidFill>
                  <a:srgbClr val="7030A0"/>
                </a:solidFill>
              </a:rPr>
              <a:t> </a:t>
            </a:r>
            <a:r>
              <a:rPr lang="da-DK" sz="2700" b="1" dirty="0" err="1">
                <a:solidFill>
                  <a:srgbClr val="7030A0"/>
                </a:solidFill>
              </a:rPr>
              <a:t>half</a:t>
            </a:r>
            <a:r>
              <a:rPr lang="da-DK" sz="2700" b="1" dirty="0">
                <a:solidFill>
                  <a:srgbClr val="7030A0"/>
                </a:solidFill>
              </a:rPr>
              <a:t> of all muslim men </a:t>
            </a:r>
            <a:r>
              <a:rPr lang="da-DK" sz="2700" b="1" dirty="0" err="1">
                <a:solidFill>
                  <a:srgbClr val="7030A0"/>
                </a:solidFill>
              </a:rPr>
              <a:t>come</a:t>
            </a:r>
            <a:r>
              <a:rPr lang="da-DK" sz="2700" b="1" dirty="0">
                <a:solidFill>
                  <a:srgbClr val="7030A0"/>
                </a:solidFill>
              </a:rPr>
              <a:t> to the </a:t>
            </a:r>
            <a:r>
              <a:rPr lang="da-DK" sz="2700" b="1" dirty="0" err="1">
                <a:solidFill>
                  <a:srgbClr val="7030A0"/>
                </a:solidFill>
              </a:rPr>
              <a:t>mosque</a:t>
            </a:r>
            <a:r>
              <a:rPr lang="da-DK" sz="2700" b="1" dirty="0">
                <a:solidFill>
                  <a:srgbClr val="7030A0"/>
                </a:solidFill>
              </a:rPr>
              <a:t> for Friday-</a:t>
            </a:r>
            <a:r>
              <a:rPr lang="da-DK" sz="2700" b="1" dirty="0" err="1">
                <a:solidFill>
                  <a:srgbClr val="7030A0"/>
                </a:solidFill>
              </a:rPr>
              <a:t>prayer</a:t>
            </a:r>
            <a:endParaRPr lang="da-DK" sz="2700" b="1" dirty="0">
              <a:solidFill>
                <a:srgbClr val="7030A0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87246" y="2273713"/>
            <a:ext cx="660155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700" dirty="0">
                <a:solidFill>
                  <a:srgbClr val="FF8000"/>
                </a:solidFill>
              </a:rPr>
              <a:t>٥</a:t>
            </a:r>
            <a:r>
              <a:rPr lang="ar-IQ" sz="2700" dirty="0">
                <a:solidFill>
                  <a:srgbClr val="FF8000"/>
                </a:solidFill>
                <a:sym typeface="Symbol" panose="05050102010706020507" pitchFamily="18" charset="2"/>
              </a:rPr>
              <a:t> </a:t>
            </a:r>
            <a:r>
              <a:rPr lang="ar-IQ" sz="2700" dirty="0">
                <a:solidFill>
                  <a:srgbClr val="FF8000"/>
                </a:solidFill>
              </a:rPr>
              <a:t> من المسلمین في الدنمارک</a:t>
            </a:r>
            <a:endParaRPr lang="da-DK" sz="2700" dirty="0">
              <a:solidFill>
                <a:srgbClr val="FF8000"/>
              </a:solidFill>
            </a:endParaRPr>
          </a:p>
          <a:p>
            <a:pPr algn="r" rtl="1"/>
            <a:r>
              <a:rPr lang="ar-IQ" sz="2700" dirty="0">
                <a:solidFill>
                  <a:srgbClr val="FF8000"/>
                </a:solidFill>
              </a:rPr>
              <a:t>تقریبا ٣٠</a:t>
            </a:r>
            <a:r>
              <a:rPr lang="ar-IQ" sz="2700" dirty="0">
                <a:solidFill>
                  <a:srgbClr val="FF8000"/>
                </a:solidFill>
                <a:sym typeface="Symbol" panose="05050102010706020507" pitchFamily="18" charset="2"/>
              </a:rPr>
              <a:t> </a:t>
            </a:r>
            <a:r>
              <a:rPr lang="ar-IQ" sz="2700" dirty="0">
                <a:solidFill>
                  <a:srgbClr val="FF8000"/>
                </a:solidFill>
              </a:rPr>
              <a:t> من الرجال المسلمین یذهبون للمسجد لصلاة الجمعة.</a:t>
            </a:r>
            <a:endParaRPr lang="da-DK" sz="2700" dirty="0">
              <a:solidFill>
                <a:srgbClr val="FF8000"/>
              </a:solidFill>
            </a:endParaRPr>
          </a:p>
          <a:p>
            <a:pPr algn="r" rtl="1"/>
            <a:endParaRPr lang="da-DK" sz="2700" dirty="0" smtClean="0"/>
          </a:p>
          <a:p>
            <a:pPr algn="r" rtl="1"/>
            <a:r>
              <a:rPr lang="ar-AE" sz="2700" dirty="0"/>
              <a:t>٪۵ مسلمان در دانمارک است و تقر یبا </a:t>
            </a:r>
            <a:r>
              <a:rPr lang="ar-AE" sz="2700" dirty="0" smtClean="0"/>
              <a:t>۳۰ </a:t>
            </a:r>
            <a:r>
              <a:rPr lang="ar-AE" sz="2700" dirty="0"/>
              <a:t>٪ </a:t>
            </a:r>
            <a:r>
              <a:rPr lang="ar-AE" sz="2700" dirty="0" smtClean="0"/>
              <a:t>از </a:t>
            </a:r>
            <a:r>
              <a:rPr lang="ar-AE" sz="2700" dirty="0"/>
              <a:t>همه مردان مسلمان برای نماز جمعه به مسجد می روند.</a:t>
            </a:r>
            <a:endParaRPr lang="da-DK" sz="2700" dirty="0" smtClean="0"/>
          </a:p>
          <a:p>
            <a:pPr algn="r" rtl="1"/>
            <a:endParaRPr lang="da-DK" sz="2700" dirty="0"/>
          </a:p>
        </p:txBody>
      </p:sp>
    </p:spTree>
    <p:extLst>
      <p:ext uri="{BB962C8B-B14F-4D97-AF65-F5344CB8AC3E}">
        <p14:creationId xmlns:p14="http://schemas.microsoft.com/office/powerpoint/2010/main" val="42849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696684" y="499574"/>
            <a:ext cx="33636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70C0"/>
                </a:solidFill>
              </a:rPr>
              <a:t>Centralt i Islam</a:t>
            </a:r>
            <a:endParaRPr lang="da-DK" dirty="0">
              <a:solidFill>
                <a:srgbClr val="0070C0"/>
              </a:solidFill>
            </a:endParaRPr>
          </a:p>
          <a:p>
            <a:r>
              <a:rPr lang="da-DK" sz="2000" b="1" u="sng" dirty="0">
                <a:solidFill>
                  <a:srgbClr val="0070C0"/>
                </a:solidFill>
              </a:rPr>
              <a:t>De femsøjler </a:t>
            </a:r>
            <a:r>
              <a:rPr lang="da-DK" sz="2800" dirty="0">
                <a:solidFill>
                  <a:srgbClr val="0070C0"/>
                </a:solidFill>
              </a:rPr>
              <a:t>: </a:t>
            </a:r>
          </a:p>
          <a:p>
            <a:r>
              <a:rPr lang="da-DK" dirty="0">
                <a:solidFill>
                  <a:srgbClr val="0070C0"/>
                </a:solidFill>
              </a:rPr>
              <a:t>● Trosbekendelsen</a:t>
            </a:r>
          </a:p>
          <a:p>
            <a:r>
              <a:rPr lang="da-DK" dirty="0">
                <a:solidFill>
                  <a:srgbClr val="0070C0"/>
                </a:solidFill>
              </a:rPr>
              <a:t>● Bøn</a:t>
            </a:r>
          </a:p>
          <a:p>
            <a:r>
              <a:rPr lang="da-DK" dirty="0">
                <a:solidFill>
                  <a:srgbClr val="0070C0"/>
                </a:solidFill>
              </a:rPr>
              <a:t>● Faste i </a:t>
            </a:r>
            <a:r>
              <a:rPr lang="da-DK" dirty="0" err="1" smtClean="0">
                <a:solidFill>
                  <a:srgbClr val="0070C0"/>
                </a:solidFill>
              </a:rPr>
              <a:t>ramadane</a:t>
            </a:r>
            <a:endParaRPr lang="da-DK" dirty="0">
              <a:solidFill>
                <a:srgbClr val="0070C0"/>
              </a:solidFill>
            </a:endParaRPr>
          </a:p>
          <a:p>
            <a:r>
              <a:rPr lang="da-DK" dirty="0">
                <a:solidFill>
                  <a:srgbClr val="0070C0"/>
                </a:solidFill>
              </a:rPr>
              <a:t>● Almisse</a:t>
            </a:r>
          </a:p>
          <a:p>
            <a:r>
              <a:rPr lang="da-DK" dirty="0">
                <a:solidFill>
                  <a:srgbClr val="0070C0"/>
                </a:solidFill>
              </a:rPr>
              <a:t>● Pilgrimsrejsen.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4924746" y="3485788"/>
            <a:ext cx="6642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000" dirty="0" smtClean="0"/>
              <a:t> </a:t>
            </a:r>
            <a:r>
              <a:rPr lang="ar-IQ" sz="2000" dirty="0"/>
              <a:t>المسلمون یذهبون الی المسجد في </a:t>
            </a:r>
            <a:r>
              <a:rPr lang="fa-IR" sz="2000" dirty="0"/>
              <a:t>یوم</a:t>
            </a:r>
            <a:r>
              <a:rPr lang="ar-IQ" sz="2000" dirty="0"/>
              <a:t> الجمعة، لان اللە خلق ادم في هذا الیوم.</a:t>
            </a:r>
            <a:endParaRPr lang="da-DK" sz="2000" dirty="0"/>
          </a:p>
          <a:p>
            <a:pPr algn="r"/>
            <a:endParaRPr lang="da-DK" sz="2000" dirty="0" smtClean="0"/>
          </a:p>
          <a:p>
            <a:pPr algn="r"/>
            <a:r>
              <a:rPr lang="ar-IQ" sz="2000" dirty="0" smtClean="0"/>
              <a:t>الاعمدة </a:t>
            </a:r>
            <a:r>
              <a:rPr lang="ar-IQ" sz="2000" dirty="0"/>
              <a:t>الخمسة</a:t>
            </a:r>
            <a:endParaRPr lang="da-DK" sz="2000" dirty="0"/>
          </a:p>
          <a:p>
            <a:pPr algn="r"/>
            <a:r>
              <a:rPr lang="ar-IQ" sz="2000" dirty="0"/>
              <a:t>العقیدة / الشهادة  ـ  الصلاة  ـ  الصیام ـ  صدقة و الذکاة  ـ الحج</a:t>
            </a:r>
            <a:endParaRPr lang="da-DK" sz="2000" dirty="0"/>
          </a:p>
          <a:p>
            <a:pPr algn="r"/>
            <a:r>
              <a:rPr lang="ar-IQ" sz="2000" dirty="0"/>
              <a:t> </a:t>
            </a:r>
            <a:endParaRPr lang="da-DK" sz="2000" dirty="0"/>
          </a:p>
          <a:p>
            <a:pPr algn="r"/>
            <a:r>
              <a:rPr lang="ar-IQ" sz="2000" dirty="0"/>
              <a:t> </a:t>
            </a:r>
            <a:endParaRPr lang="da-DK" sz="2000" dirty="0"/>
          </a:p>
        </p:txBody>
      </p:sp>
      <p:sp>
        <p:nvSpPr>
          <p:cNvPr id="5" name="Tekstfelt 4"/>
          <p:cNvSpPr txBox="1"/>
          <p:nvPr/>
        </p:nvSpPr>
        <p:spPr>
          <a:xfrm>
            <a:off x="5078184" y="5103257"/>
            <a:ext cx="640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7030A0"/>
                </a:solidFill>
              </a:rPr>
              <a:t>Muslims </a:t>
            </a:r>
            <a:r>
              <a:rPr lang="da-DK" sz="2000" b="1" dirty="0" err="1">
                <a:solidFill>
                  <a:srgbClr val="7030A0"/>
                </a:solidFill>
              </a:rPr>
              <a:t>attend</a:t>
            </a:r>
            <a:r>
              <a:rPr lang="da-DK" sz="2000" b="1" dirty="0">
                <a:solidFill>
                  <a:srgbClr val="7030A0"/>
                </a:solidFill>
              </a:rPr>
              <a:t> the </a:t>
            </a:r>
            <a:r>
              <a:rPr lang="da-DK" sz="2000" b="1" dirty="0" err="1">
                <a:solidFill>
                  <a:srgbClr val="7030A0"/>
                </a:solidFill>
              </a:rPr>
              <a:t>mosque</a:t>
            </a:r>
            <a:r>
              <a:rPr lang="da-DK" sz="2000" b="1" dirty="0">
                <a:solidFill>
                  <a:srgbClr val="7030A0"/>
                </a:solidFill>
              </a:rPr>
              <a:t> on Friday </a:t>
            </a:r>
            <a:r>
              <a:rPr lang="da-DK" sz="2000" b="1" dirty="0" err="1">
                <a:solidFill>
                  <a:srgbClr val="7030A0"/>
                </a:solidFill>
              </a:rPr>
              <a:t>because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they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believe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that</a:t>
            </a:r>
            <a:r>
              <a:rPr lang="da-DK" sz="2000" b="1" dirty="0">
                <a:solidFill>
                  <a:srgbClr val="7030A0"/>
                </a:solidFill>
              </a:rPr>
              <a:t> Adam </a:t>
            </a:r>
            <a:r>
              <a:rPr lang="da-DK" sz="2000" b="1" dirty="0" err="1">
                <a:solidFill>
                  <a:srgbClr val="7030A0"/>
                </a:solidFill>
              </a:rPr>
              <a:t>was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createdon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that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day</a:t>
            </a:r>
            <a:r>
              <a:rPr lang="da-DK" sz="2000" b="1" dirty="0">
                <a:solidFill>
                  <a:srgbClr val="7030A0"/>
                </a:solidFill>
              </a:rPr>
              <a:t>.</a:t>
            </a:r>
          </a:p>
          <a:p>
            <a:endParaRPr lang="da-DK" sz="2000" b="1" dirty="0">
              <a:solidFill>
                <a:srgbClr val="7030A0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1" y="3299480"/>
            <a:ext cx="3470238" cy="2311608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5078183" y="724003"/>
            <a:ext cx="571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Muslimer går i moskeen om fredagen, fordi de Adam blev skabt på denne dag.</a:t>
            </a:r>
          </a:p>
          <a:p>
            <a:endParaRPr lang="da-DK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078183" y="154870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fa-IR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مسلمانان  در روزهای جمعه به مسجد می روند، بە  دلیل </a:t>
            </a:r>
            <a:r>
              <a:rPr lang="fa-IR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اینکە </a:t>
            </a:r>
            <a:r>
              <a:rPr lang="fa-IR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آدم در آن روز آفریده </a:t>
            </a:r>
            <a:r>
              <a:rPr lang="fa-IR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شدە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/>
            <a:endParaRPr lang="da-DK" sz="2000" dirty="0" smtClean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/>
            <a:r>
              <a:rPr lang="ar-AE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نکات مرکزی در اسلام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/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پنج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ستون دین اسلام 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/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 شهاد تین  ـ  نماز  ـ روزە  ـ صدقە و زکات  ـ  زیارت حج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>
              <a:spcAft>
                <a:spcPts val="0"/>
              </a:spcAft>
            </a:pPr>
            <a:endParaRPr lang="da-DK" sz="2000" dirty="0">
              <a:solidFill>
                <a:srgbClr val="FF8000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9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664029" y="457200"/>
            <a:ext cx="9535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chemeClr val="accent1">
                    <a:lumMod val="75000"/>
                  </a:schemeClr>
                </a:solidFill>
              </a:rPr>
              <a:t>Kristendommens udvikling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Oldkirken deles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i løbet af de første 1000 år: Den katolske Kirke og den Ortodokse kirke.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Den katolske kirke deler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sig igen i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1500-tallet:</a:t>
            </a:r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den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evangeliske lutherske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kirke(protestantiske kirke) 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0" b="8432"/>
          <a:stretch/>
        </p:blipFill>
        <p:spPr>
          <a:xfrm rot="849993">
            <a:off x="2996021" y="1320630"/>
            <a:ext cx="10102035" cy="425517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00" y="1418754"/>
            <a:ext cx="2127601" cy="152478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2" r="8583" b="13824"/>
          <a:stretch/>
        </p:blipFill>
        <p:spPr>
          <a:xfrm>
            <a:off x="7633857" y="3697194"/>
            <a:ext cx="2243966" cy="133200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64029" y="2030349"/>
            <a:ext cx="5089071" cy="1532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 تطور المسیحیة</a:t>
            </a:r>
            <a:endParaRPr lang="da-DK" sz="15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الکنیسة القدیمة تنقسم الی قسمین : الکنیسة الارثوذکسیة و الکنیسة الکاثولیکیة في سنة ٣٠٠.</a:t>
            </a:r>
            <a:endParaRPr lang="da-DK" sz="15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والکنیسة الکاثولیکیة تنقسم الی قسمین مرة اخری لکنیسة الانجیلیة اللوثریة و الکنیسة الکاثولیکیة في سنة ١٥١٧.</a:t>
            </a:r>
            <a:endParaRPr lang="da-DK" sz="15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64029" y="3732962"/>
            <a:ext cx="6096000" cy="1737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da-DK" sz="1500" dirty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da-DK" sz="1500" dirty="0" smtClean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توسعه مسیحیت</a:t>
            </a:r>
            <a:endParaRPr lang="da-DK" sz="1500" dirty="0">
              <a:solidFill>
                <a:srgbClr val="FF8000"/>
              </a:solidFill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کلیسای </a:t>
            </a:r>
            <a:r>
              <a:rPr lang="ar-IQ" sz="1500" dirty="0">
                <a:solidFill>
                  <a:srgbClr val="FF8000"/>
                </a:solidFill>
                <a:latin typeface="Calibri" charset="0"/>
                <a:ea typeface="Calibri" charset="0"/>
              </a:rPr>
              <a:t>قدیم  درسال ۳۰۰ به کلیسای ارتدوکس وکلیسای کاتولیک تقسیم شد.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a-DK" sz="15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.</a:t>
            </a:r>
            <a:r>
              <a:rPr lang="ar-IQ" sz="15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کلیسای </a:t>
            </a:r>
            <a:r>
              <a:rPr lang="ar-IQ" sz="1500" dirty="0">
                <a:solidFill>
                  <a:srgbClr val="FF8000"/>
                </a:solidFill>
                <a:latin typeface="Calibri" charset="0"/>
                <a:ea typeface="Calibri" charset="0"/>
              </a:rPr>
              <a:t>کاتولیک  در سال ۱۵۱۷بار دیگر به کلیسای انجیلی لوترو کلیسای کاتولیک تقسیم </a:t>
            </a:r>
            <a:r>
              <a:rPr lang="ar-IQ" sz="15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شد</a:t>
            </a:r>
            <a:endParaRPr lang="da-DK" sz="1500" dirty="0">
              <a:solidFill>
                <a:srgbClr val="FF8000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2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lledresultat for den kristne verden katolikker protestanter ortodokse k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8" name="Picture 4" descr="Billedresultat for den kristne verden katolikker protestanter ortodokse 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65"/>
            <a:ext cx="12220831" cy="67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6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567339" y="469712"/>
            <a:ext cx="44742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chemeClr val="accent1">
                    <a:lumMod val="75000"/>
                  </a:schemeClr>
                </a:solidFill>
              </a:rPr>
              <a:t>Islams udvikling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Islam begynder i 600 tallet, da profeten fik sin første åbenbaring.</a:t>
            </a:r>
          </a:p>
          <a:p>
            <a:endParaRPr lang="da-DK" sz="1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Nogle hundrede år senere deler islam sig i to retninger.</a:t>
            </a:r>
          </a:p>
          <a:p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10 % af muslimer er </a:t>
            </a:r>
            <a:r>
              <a:rPr lang="da-DK" sz="1500" dirty="0" err="1">
                <a:solidFill>
                  <a:schemeClr val="accent1">
                    <a:lumMod val="75000"/>
                  </a:schemeClr>
                </a:solidFill>
              </a:rPr>
              <a:t>Shia</a:t>
            </a:r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-muslimer: De mener, at magten skulle blive i familien. </a:t>
            </a:r>
          </a:p>
          <a:p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90 % af muslimerne </a:t>
            </a:r>
            <a:r>
              <a:rPr lang="da-DK" sz="1500" dirty="0" err="1">
                <a:solidFill>
                  <a:schemeClr val="accent1">
                    <a:lumMod val="75000"/>
                  </a:schemeClr>
                </a:solidFill>
              </a:rPr>
              <a:t>sunni</a:t>
            </a:r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 muslimer: De mener at at han Mohammeds ven </a:t>
            </a:r>
            <a:r>
              <a:rPr lang="da-DK" sz="1500" dirty="0" err="1">
                <a:solidFill>
                  <a:schemeClr val="accent1">
                    <a:lumMod val="75000"/>
                  </a:schemeClr>
                </a:solidFill>
              </a:rPr>
              <a:t>abu</a:t>
            </a:r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1500" dirty="0" err="1">
                <a:solidFill>
                  <a:schemeClr val="accent1">
                    <a:lumMod val="75000"/>
                  </a:schemeClr>
                </a:solidFill>
              </a:rPr>
              <a:t>baker</a:t>
            </a:r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 skulle have magten.  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4" t="12353" r="41613" b="59003"/>
          <a:stretch/>
        </p:blipFill>
        <p:spPr>
          <a:xfrm>
            <a:off x="4823495" y="0"/>
            <a:ext cx="7261412" cy="298600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67339" y="3482024"/>
            <a:ext cx="4634856" cy="2313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 تطور الاسلام</a:t>
            </a:r>
            <a:endParaRPr lang="da-DK" sz="15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الاسلام </a:t>
            </a:r>
            <a:r>
              <a:rPr lang="fa-IR" sz="1500" dirty="0">
                <a:latin typeface="Calibri" charset="0"/>
                <a:ea typeface="Calibri" charset="0"/>
              </a:rPr>
              <a:t>بدأ</a:t>
            </a:r>
            <a:r>
              <a:rPr lang="ar-IQ" sz="1500" dirty="0">
                <a:latin typeface="Calibri" charset="0"/>
                <a:ea typeface="Calibri" charset="0"/>
              </a:rPr>
              <a:t> سنة ٦٠٠ ، عندما النبي تلقي اول وحی لە. </a:t>
            </a:r>
            <a:endParaRPr lang="da-DK" sz="15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بعد مئاة السنین تنقسم الاسلام الی اتجاهین :</a:t>
            </a:r>
            <a:endParaRPr lang="da-DK" sz="15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 smtClean="0">
                <a:latin typeface="Calibri" charset="0"/>
                <a:ea typeface="Calibri" charset="0"/>
              </a:rPr>
              <a:t>١٠ </a:t>
            </a:r>
            <a:r>
              <a:rPr lang="ar-IQ" sz="1600" dirty="0">
                <a:latin typeface="Calibri" charset="0"/>
                <a:ea typeface="Calibri" charset="0"/>
                <a:sym typeface="Symbol" panose="05050102010706020507" pitchFamily="18" charset="2"/>
              </a:rPr>
              <a:t> </a:t>
            </a:r>
            <a:r>
              <a:rPr lang="ar-IQ" sz="1500" dirty="0" smtClean="0">
                <a:latin typeface="Calibri" charset="0"/>
                <a:ea typeface="Calibri" charset="0"/>
              </a:rPr>
              <a:t>من المسلمین هم من الشیعة</a:t>
            </a:r>
            <a:r>
              <a:rPr lang="fa-IR" sz="1500" dirty="0" smtClean="0">
                <a:latin typeface="Calibri" charset="0"/>
                <a:ea typeface="Calibri" charset="0"/>
              </a:rPr>
              <a:t>:</a:t>
            </a:r>
            <a:r>
              <a:rPr lang="ar-IQ" sz="1500" dirty="0" smtClean="0">
                <a:latin typeface="Calibri" charset="0"/>
                <a:ea typeface="Calibri" charset="0"/>
              </a:rPr>
              <a:t> هم یعتقدون إن السلطة یجب ان یبقی في اسرة الرسول.</a:t>
            </a:r>
            <a:endParaRPr lang="da-DK" sz="1500" dirty="0" smtClean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 smtClean="0">
                <a:latin typeface="Calibri" charset="0"/>
                <a:ea typeface="Calibri" charset="0"/>
              </a:rPr>
              <a:t>٩٠</a:t>
            </a:r>
            <a:r>
              <a:rPr lang="ar-IQ" sz="1600" dirty="0" smtClean="0">
                <a:latin typeface="Calibri" charset="0"/>
                <a:ea typeface="Calibri" charset="0"/>
                <a:sym typeface="Symbol" panose="05050102010706020507" pitchFamily="18" charset="2"/>
              </a:rPr>
              <a:t> </a:t>
            </a:r>
            <a:r>
              <a:rPr lang="ar-IQ" sz="1600" dirty="0">
                <a:latin typeface="Calibri" charset="0"/>
                <a:ea typeface="Calibri" charset="0"/>
                <a:sym typeface="Symbol" panose="05050102010706020507" pitchFamily="18" charset="2"/>
              </a:rPr>
              <a:t></a:t>
            </a:r>
            <a:r>
              <a:rPr lang="ar-IQ" sz="1500" dirty="0" smtClean="0">
                <a:latin typeface="Calibri" charset="0"/>
                <a:ea typeface="Calibri" charset="0"/>
              </a:rPr>
              <a:t> </a:t>
            </a:r>
            <a:r>
              <a:rPr lang="ar-IQ" sz="1500" dirty="0">
                <a:latin typeface="Calibri" charset="0"/>
                <a:ea typeface="Calibri" charset="0"/>
              </a:rPr>
              <a:t>من المسلمین هم من السنة: هم یعتقدون إن ابوبکر یجب ان یکون في السلطة.</a:t>
            </a:r>
            <a:endParaRPr lang="da-DK" sz="15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999325" y="2499402"/>
            <a:ext cx="4909752" cy="261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توسعه اسلام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اسلام در سآل ۶۰۰ وقتی پیامبر اولین وحی خود را دریافت کرد شروع شد.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چند صد سال بعد اسلام به </a:t>
            </a:r>
            <a:r>
              <a:rPr lang="ar-AE" sz="1600" dirty="0" smtClean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دو </a:t>
            </a: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شاخه تقسیم شد.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٪۱۰ از مسلمانان شیعه هستند.آنها معتقدند که قدرت باید در خانواده بماند.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٪۹۰ از مسلمآنان سنی هستند. آنها معتقدند که دوست محمد ابوبکر باید قدرت را به دست بگیرد.</a:t>
            </a:r>
            <a:endParaRPr lang="da-DK" sz="1600" dirty="0">
              <a:solidFill>
                <a:srgbClr val="FF802A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0350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729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Symbol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Falkenstrøm Quist</dc:creator>
  <cp:lastModifiedBy>Birgitte Rosager Møldrup</cp:lastModifiedBy>
  <cp:revision>108</cp:revision>
  <cp:lastPrinted>2016-11-14T06:28:33Z</cp:lastPrinted>
  <dcterms:created xsi:type="dcterms:W3CDTF">2016-10-31T07:43:35Z</dcterms:created>
  <dcterms:modified xsi:type="dcterms:W3CDTF">2019-12-11T08:10:41Z</dcterms:modified>
</cp:coreProperties>
</file>